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E674-1B07-47A4-8CF5-05D26EDB5120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8FB63-F7E9-4A1F-B149-0A22E05FF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76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62446B-A2CA-493E-8764-DF8C6D60CD84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41875" y="642938"/>
            <a:ext cx="2508250" cy="1736725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ноябрь</a:t>
            </a:r>
          </a:p>
        </p:txBody>
      </p:sp>
    </p:spTree>
    <p:extLst>
      <p:ext uri="{BB962C8B-B14F-4D97-AF65-F5344CB8AC3E}">
        <p14:creationId xmlns:p14="http://schemas.microsoft.com/office/powerpoint/2010/main" val="282316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62446B-A2CA-493E-8764-DF8C6D60CD84}" type="slidenum">
              <a:rPr lang="ru-RU" altLang="ru-RU" smtClean="0"/>
              <a:pPr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41875" y="642938"/>
            <a:ext cx="2508250" cy="1736725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ноябрь</a:t>
            </a:r>
          </a:p>
        </p:txBody>
      </p:sp>
    </p:spTree>
    <p:extLst>
      <p:ext uri="{BB962C8B-B14F-4D97-AF65-F5344CB8AC3E}">
        <p14:creationId xmlns:p14="http://schemas.microsoft.com/office/powerpoint/2010/main" val="119052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895309-7BDB-4715-9176-3F16DA6F36FD}" type="slidenum">
              <a:rPr lang="ru-RU" altLang="ru-RU" smtClean="0"/>
              <a:pPr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41875" y="642938"/>
            <a:ext cx="2508250" cy="17367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октябрь</a:t>
            </a:r>
          </a:p>
        </p:txBody>
      </p:sp>
    </p:spTree>
    <p:extLst>
      <p:ext uri="{BB962C8B-B14F-4D97-AF65-F5344CB8AC3E}">
        <p14:creationId xmlns:p14="http://schemas.microsoft.com/office/powerpoint/2010/main" val="1505536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895309-7BDB-4715-9176-3F16DA6F36FD}" type="slidenum">
              <a:rPr lang="ru-RU" altLang="ru-RU" smtClean="0"/>
              <a:pPr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41875" y="642938"/>
            <a:ext cx="2508250" cy="17367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октябрь</a:t>
            </a:r>
          </a:p>
        </p:txBody>
      </p:sp>
    </p:spTree>
    <p:extLst>
      <p:ext uri="{BB962C8B-B14F-4D97-AF65-F5344CB8AC3E}">
        <p14:creationId xmlns:p14="http://schemas.microsoft.com/office/powerpoint/2010/main" val="291182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22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5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6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5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5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25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1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42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6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5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6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A0A82-4370-48F4-8C80-A6B282C5C97A}" type="datetimeFigureOut">
              <a:rPr lang="ru-RU" smtClean="0"/>
              <a:t>21.05.20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AC03A-CE96-442E-A450-0448FE3F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6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lushtaonline.com.ua/wp-content/uploads/2013/03/pozhar-v-alushte-spasli-det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536" y="1393186"/>
            <a:ext cx="5039034" cy="342548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820" y="1029922"/>
            <a:ext cx="6299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 пожарах гибнут дети!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50" y="2362626"/>
            <a:ext cx="232863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77%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погибших детей – дошкольники;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98%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детей погибло при пожарах в </a:t>
            </a: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жилье*;</a:t>
            </a:r>
            <a:endParaRPr lang="ru-RU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57%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детей погибло во вине пьяных </a:t>
            </a: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взрослых</a:t>
            </a:r>
          </a:p>
          <a:p>
            <a:pPr algn="ctr"/>
            <a:r>
              <a:rPr lang="ru-RU" sz="105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*за исключением пожара в ТРК «Зимняя Вишня»</a:t>
            </a:r>
            <a:endParaRPr lang="ru-RU" sz="105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621" y="4818671"/>
            <a:ext cx="91585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виновного лица при пожарах с детской гибелью чаще всего (71%)                                                        выступают родственники/родители погибших детей</a:t>
            </a:r>
          </a:p>
          <a:p>
            <a:pPr algn="ctr"/>
            <a:endParaRPr lang="ru-RU" sz="15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41574" y="2207163"/>
            <a:ext cx="256530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причины пожаров                    с детской гибелью: неосторожное обращение взрослых с огнем –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43%, 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неправильная эксплуатация электрооборудования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33%, 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неправильное устройство отопительных печей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24%</a:t>
            </a:r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>
            <p:extLst/>
          </p:nvPr>
        </p:nvGraphicFramePr>
        <p:xfrm>
          <a:off x="77824" y="79677"/>
          <a:ext cx="1429067" cy="1039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Документ" r:id="rId4" imgW="1790708" imgH="1381173" progId="Word.Document.8">
                  <p:embed/>
                </p:oleObj>
              </mc:Choice>
              <mc:Fallback>
                <p:oleObj name="Документ" r:id="rId4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24" y="79677"/>
                        <a:ext cx="1429067" cy="1039582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chemeClr val="accent4">
                              <a:lumMod val="0"/>
                              <a:lumOff val="100000"/>
                            </a:schemeClr>
                          </a:gs>
                          <a:gs pos="35000">
                            <a:schemeClr val="accent4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4">
                              <a:lumMod val="100000"/>
                            </a:schemeClr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278179" y="142219"/>
            <a:ext cx="8409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Главное управление МЧС России по Кемеровской области </a:t>
            </a:r>
          </a:p>
          <a:p>
            <a:pPr algn="r"/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информирует родителей: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6067" y="6342165"/>
            <a:ext cx="687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2018 году при пожарах  погибло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детей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5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26" name="Picture 26" descr="http://infosmi.net/images/stories/articles/2013/Proisshestviya/10-2013/09/malchi-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281" y="2860650"/>
            <a:ext cx="4752165" cy="367246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71" name="Object 3"/>
          <p:cNvGraphicFramePr>
            <a:graphicFrameLocks noChangeAspect="1"/>
          </p:cNvGraphicFramePr>
          <p:nvPr>
            <p:extLst/>
          </p:nvPr>
        </p:nvGraphicFramePr>
        <p:xfrm>
          <a:off x="213832" y="63745"/>
          <a:ext cx="1340597" cy="975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Документ" r:id="rId5" imgW="1790708" imgH="1381173" progId="Word.Document.8">
                  <p:embed/>
                </p:oleObj>
              </mc:Choice>
              <mc:Fallback>
                <p:oleObj name="Документ" r:id="rId5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832" y="63745"/>
                        <a:ext cx="1340597" cy="975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759319" y="936381"/>
            <a:ext cx="43873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900">
              <a:solidFill>
                <a:srgbClr val="FF3300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709867" y="786916"/>
            <a:ext cx="4486275" cy="2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38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809875" y="936381"/>
            <a:ext cx="4336806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46"/>
          </a:p>
        </p:txBody>
      </p:sp>
      <p:sp>
        <p:nvSpPr>
          <p:cNvPr id="3" name="Прямоугольник 2"/>
          <p:cNvSpPr/>
          <p:nvPr/>
        </p:nvSpPr>
        <p:spPr>
          <a:xfrm>
            <a:off x="1379952" y="124304"/>
            <a:ext cx="83504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Главное управление МЧС России по Кемеровской области </a:t>
            </a:r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информирует родителей</a:t>
            </a:r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4818" y="1277033"/>
            <a:ext cx="877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пожар не случился по вине  вашего ребенка: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8499" y="1935957"/>
            <a:ext cx="91188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ОСТАВЛЯЙТЕ МАЛОЛЕТНИХ ДЕТЕЙ В ЗАКРЫТЫХ КВАРТИРАХ И ДОМАХ БЕЗ ПРИСМОТРА.</a:t>
            </a:r>
          </a:p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ДЕТЯМ ОПАСНОСТЬ ИГР С ОГНЕМ.</a:t>
            </a:r>
          </a:p>
          <a:p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НАБЛЮДАЙТЕ ЗА ДЕТСКИМИ ИГРАМИ, НЕ РАЗРЕШАЙТЕ ИМ  ИГРАТЬ НА ЧЕРДАКАХ, В ПОДВАЛАХ, ГАРАЖАХ.</a:t>
            </a:r>
          </a:p>
          <a:p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8503" y="2968778"/>
            <a:ext cx="47397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ПОРУЧАЙТЕ ДЕТЯМ САМОСТОЯТЕЛЬНО РАСТАПЛИВАТЬ ПЕЧИ, МАНГАЛЫ, РАЗЖИГАТЬ КОСТРЫ, ПОЛЬЗОВАТЬСЯ ЭЛЕКТРИЧЕСКИМИ И  ЭЛЕКТРОНАГРЕВАТЕЛЬНЫМИ ПРИБОРАМИ.</a:t>
            </a:r>
          </a:p>
          <a:p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ПРЕСЕКАЙТЕ РАЗВЕДЕНИЕ ДЕТЬМИ  КОСТРОВ  НА УЛИЦЕ, ИГРЫ  С ГОРЮЧИМИ  ВЕЩЕСТВАМИ,    </a:t>
            </a:r>
            <a:r>
              <a:rPr lang="ru-RU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ДАЖЕ ЕСЛИ ЭТИ ДЕТИ ВАМ ЧУЖИЕ.</a:t>
            </a:r>
          </a:p>
          <a:p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ХРАНИТЕ СПИЧКИ, БЕНЗИН, КЕРОСИН, ДРУГИЕ ГОРЮЧИЕ  ЖИДКОСТИ  И ПРЕДМЕТЫ  В НЕДОСТУПНЫХ ДЛЯ ДЕТЕЙ  МЕСТАХ.</a:t>
            </a:r>
          </a:p>
          <a:p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ДЕТЕЙ ПРАВИЛЬНО И БЕЗОПАСНО ОБРАЩАТЬСЯ  С ОГНЕМ – </a:t>
            </a:r>
          </a:p>
          <a:p>
            <a:r>
              <a:rPr lang="ru-RU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НЕ ТОЛЬКО УНИКАЛЬНОЕ СРЕДСТВО ПРЕДУПРЕЖДЕНИЯ ПОЖАРОВ, ЭТО  ПОЗВОЛИТ  СОХРАНИТЬ  ДЕТЯМ   ЖИЗНЬ   И   ЗДОРОВЬЕ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94831" y="4110605"/>
            <a:ext cx="2860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</a:rPr>
              <a:t>Нет!</a:t>
            </a:r>
          </a:p>
        </p:txBody>
      </p:sp>
    </p:spTree>
    <p:extLst>
      <p:ext uri="{BB962C8B-B14F-4D97-AF65-F5344CB8AC3E}">
        <p14:creationId xmlns:p14="http://schemas.microsoft.com/office/powerpoint/2010/main" val="36971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Народные средства от ожог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026" y="4704349"/>
            <a:ext cx="3104367" cy="21536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8"/>
          <p:cNvGraphicFramePr>
            <a:graphicFrameLocks noChangeAspect="1"/>
          </p:cNvGraphicFramePr>
          <p:nvPr>
            <p:extLst/>
          </p:nvPr>
        </p:nvGraphicFramePr>
        <p:xfrm>
          <a:off x="77824" y="79677"/>
          <a:ext cx="1429067" cy="1039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Документ" r:id="rId4" imgW="1790708" imgH="1381173" progId="Word.Document.8">
                  <p:embed/>
                </p:oleObj>
              </mc:Choice>
              <mc:Fallback>
                <p:oleObj name="Документ" r:id="rId4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24" y="79677"/>
                        <a:ext cx="1429067" cy="1039582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chemeClr val="accent4">
                              <a:lumMod val="0"/>
                              <a:lumOff val="100000"/>
                            </a:schemeClr>
                          </a:gs>
                          <a:gs pos="35000">
                            <a:schemeClr val="accent4">
                              <a:lumMod val="0"/>
                              <a:lumOff val="100000"/>
                            </a:schemeClr>
                          </a:gs>
                          <a:gs pos="100000">
                            <a:schemeClr val="accent4">
                              <a:lumMod val="100000"/>
                            </a:schemeClr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278179" y="142219"/>
            <a:ext cx="8409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Главное управление МЧС России по Кемеровской области </a:t>
            </a:r>
          </a:p>
          <a:p>
            <a:pPr algn="r"/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информирует родителей: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033" y="1292774"/>
            <a:ext cx="370702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кухне</a:t>
            </a:r>
          </a:p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кухне ребенка одного;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Поверните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ручки кастрюль и сковородок к центральной части плиты, чтобы ребенок не мог их схватить или задеть;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ребенку, как и чем, он может обжечься;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вне досягаемости детей: предметы бытовой химии,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алкогольсодержащие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жидкости, острые и режущие предметы, спички, зажигалки, свечки;</a:t>
            </a:r>
          </a:p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Кухонные электроприборы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отключайте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сети сразу же после их использования;</a:t>
            </a:r>
          </a:p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Занавески, тряпки и газеты должны находиться как можно дальше от плиты;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подходите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газовой плите, если на вас легкая развевающаяся одежда, и тем более                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подпускайте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плите ребенка в такой одежде.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9737" y="1119263"/>
            <a:ext cx="6238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избежать несчастного случая с ребенком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80961" y="1769814"/>
            <a:ext cx="54007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 комнате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Держите ребенка подальше от печек, каминов и других источников открытого огня;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Калориферы разместите так, чтобы ребенок не мог к ним прикоснуться;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Незанятые удлинители не оставляйте включенными в сеть;</a:t>
            </a:r>
          </a:p>
          <a:p>
            <a:pPr algn="just"/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Электророзетки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тройники должны быть с предохранительными пластинами, не позволяющими ребенку засунуть пальчики в их отверстия.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23430" y="3805358"/>
            <a:ext cx="55642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 ожоге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можно скорее погрузите обожженное место в чистую холодную воду;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Вызовите скорую помощь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(телефон 03, 033 с сотового);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огонь охватил одежду ребенка, накройте его покрывалом,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кроме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головы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чтобы погасить пламя;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 в коем случае ничем самостоятельно  не смазывайте место ожога;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к ожогу прилипла одежда, ни в коем случае не пытайтесь ее оторвать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15" name="WordArt 3"/>
          <p:cNvSpPr>
            <a:spLocks noChangeArrowheads="1" noChangeShapeType="1" noTextEdit="1"/>
          </p:cNvSpPr>
          <p:nvPr/>
        </p:nvSpPr>
        <p:spPr bwMode="auto">
          <a:xfrm>
            <a:off x="304800" y="5954240"/>
            <a:ext cx="6278530" cy="7420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i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не столько слушает вас, сколько на вас смотрит: </a:t>
            </a:r>
          </a:p>
          <a:p>
            <a:pPr algn="ctr"/>
            <a:r>
              <a:rPr lang="ru-RU" sz="1400" i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скорее последует вашему примеру, чем  вашему  совету</a:t>
            </a:r>
          </a:p>
        </p:txBody>
      </p:sp>
    </p:spTree>
    <p:extLst>
      <p:ext uri="{BB962C8B-B14F-4D97-AF65-F5344CB8AC3E}">
        <p14:creationId xmlns:p14="http://schemas.microsoft.com/office/powerpoint/2010/main" val="357184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>
            <p:extLst/>
          </p:nvPr>
        </p:nvGraphicFramePr>
        <p:xfrm>
          <a:off x="213832" y="63745"/>
          <a:ext cx="1340597" cy="975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Документ" r:id="rId4" imgW="1790708" imgH="1381173" progId="Word.Document.8">
                  <p:embed/>
                </p:oleObj>
              </mc:Choice>
              <mc:Fallback>
                <p:oleObj name="Документ" r:id="rId4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832" y="63745"/>
                        <a:ext cx="1340597" cy="975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759319" y="936381"/>
            <a:ext cx="43873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900">
              <a:solidFill>
                <a:srgbClr val="FF3300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709867" y="786916"/>
            <a:ext cx="4486275" cy="2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38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809875" y="936381"/>
            <a:ext cx="4336806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46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5907" y="1231151"/>
            <a:ext cx="542873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пожаре опасно:</a:t>
            </a:r>
          </a:p>
          <a:p>
            <a:pPr eaLnBrk="1" hangingPunct="1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переоценивать свои силы и возможности;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рисковать своей жизнью, спасая имущество;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тушением огня, не вызвав предварительно пожарных;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тушить водой электроприборы, находящиеся под напряжением;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прятаться в шкафах, под кроватью, забиваться в углы и кладовки;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пытаться выйти наружу через сильно задымленную лестничную клетку;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лифтом;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спускаться по веревкам, простыням, водосточным трубам с этажей выше третьего;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открывать окна и двери (это увеличивает тягу                                               и усиливает  горение);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выпрыгивать из окон верхних этажей;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поддаваться панике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2" y="2635886"/>
            <a:ext cx="4835498" cy="37566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19393" y="185859"/>
            <a:ext cx="83504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Главное управление МЧС России по Кемеровской области </a:t>
            </a:r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информирует детей: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5344" y="1343224"/>
            <a:ext cx="36411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                                    все сделал правильно -   не бойся,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7438" y="6247589"/>
            <a:ext cx="7290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ТЕБЕ ОБЯЗАТЕЛЬНО ПОМОГУТ!</a:t>
            </a:r>
          </a:p>
        </p:txBody>
      </p:sp>
    </p:spTree>
    <p:extLst>
      <p:ext uri="{BB962C8B-B14F-4D97-AF65-F5344CB8AC3E}">
        <p14:creationId xmlns:p14="http://schemas.microsoft.com/office/powerpoint/2010/main" val="403863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http://www.vnd12.ru/uploads/posts/2014-02/1392115259_image118873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376" y="3158451"/>
            <a:ext cx="4095273" cy="29235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123" name="Object 3"/>
          <p:cNvGraphicFramePr>
            <a:graphicFrameLocks noChangeAspect="1"/>
          </p:cNvGraphicFramePr>
          <p:nvPr>
            <p:extLst/>
          </p:nvPr>
        </p:nvGraphicFramePr>
        <p:xfrm>
          <a:off x="120582" y="0"/>
          <a:ext cx="1590047" cy="115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Документ" r:id="rId5" imgW="1790708" imgH="1381173" progId="Word.Document.8">
                  <p:embed/>
                </p:oleObj>
              </mc:Choice>
              <mc:Fallback>
                <p:oleObj name="Документ" r:id="rId5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582" y="0"/>
                        <a:ext cx="1590047" cy="115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759319" y="936381"/>
            <a:ext cx="43873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900">
              <a:solidFill>
                <a:srgbClr val="FF33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709867" y="786916"/>
            <a:ext cx="4486275" cy="2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38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09875" y="936381"/>
            <a:ext cx="4336806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46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95865" y="1229908"/>
            <a:ext cx="9715400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Справиться с небольшим очагом горения МОЖНО!</a:t>
            </a:r>
          </a:p>
          <a:p>
            <a:pPr eaLnBrk="1" hangingPunct="1">
              <a:defRPr/>
            </a:pPr>
            <a:endParaRPr lang="ru-RU" sz="1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Загорелось кухонное полотенце – брось его в раковину, залей водой; если воды нет, то плотно прижми горящий край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полотенца разделочной доской, крышкой от кастрюли  к столу или кафельному полу.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Вспыхнуло масло на сковороде – сразу плотно закрой сковороду крышкой и выключи плиту. Нельзя нести сковороду и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заливать горящее масло водой, т.к. произойдет бурное вскипание, разбрызгивание горящего масла, ожоги рук, лица и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множество очагов горения.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квартире появился неприятный запах горелой изоляции – отключай общий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электровыключатель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(автомат) и зови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взрослых.</a:t>
            </a:r>
          </a:p>
          <a:p>
            <a:pPr algn="just" eaLnBrk="1" hangingPunct="1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Дым опасен!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отравиться дымом достаточно сделать несколько вздохов.                                                                                            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всего дыма внизу, у пола, поэтому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 из задымленного помещения лучше всего сильно пригнувшись,                                                                                            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защищая рот и нос  тканью, лучше если она будет</a:t>
            </a:r>
          </a:p>
          <a:p>
            <a:pPr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мокрой.</a:t>
            </a:r>
          </a:p>
          <a:p>
            <a:pPr algn="just" eaLnBrk="1" hangingPunct="1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пожар начался в твое  отсутствие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defRPr/>
            </a:pPr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момент для быстрого тушения (1-2 мин.) упущен,                                                                                                                                           </a:t>
            </a:r>
          </a:p>
          <a:p>
            <a:pPr eaLnBrk="1" hangingPunct="1">
              <a:defRPr/>
            </a:pPr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беги  из дома (плотно закрыв за собой дверь!),                                                                                                                                    </a:t>
            </a:r>
          </a:p>
          <a:p>
            <a:pPr eaLnBrk="1" hangingPunct="1">
              <a:defRPr/>
            </a:pPr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предупреди о пожаре соседей </a:t>
            </a:r>
          </a:p>
          <a:p>
            <a:pPr eaLnBrk="1" hangingPunct="1">
              <a:defRPr/>
            </a:pP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вызывай пожарную охрану  по телефону                                 </a:t>
            </a:r>
          </a:p>
          <a:p>
            <a:pPr eaLnBrk="1" hangingPunct="1">
              <a:defRPr/>
            </a:pP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01, 112 с сотового, помощь обязательно придет!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52155" y="274665"/>
            <a:ext cx="85838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Главное управление МЧС России по Кемеровской области </a:t>
            </a:r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информирует детей:</a:t>
            </a:r>
          </a:p>
        </p:txBody>
      </p:sp>
    </p:spTree>
    <p:extLst>
      <p:ext uri="{BB962C8B-B14F-4D97-AF65-F5344CB8AC3E}">
        <p14:creationId xmlns:p14="http://schemas.microsoft.com/office/powerpoint/2010/main" val="107616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https://im1-tub-ru.yandex.net/i?id=dcd364939d4cd41382e6d078e8f5052f&amp;n=33&amp;h=215&amp;w=38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667" y="4155725"/>
            <a:ext cx="5283793" cy="25851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123" name="Object 3"/>
          <p:cNvGraphicFramePr>
            <a:graphicFrameLocks noChangeAspect="1"/>
          </p:cNvGraphicFramePr>
          <p:nvPr>
            <p:extLst/>
          </p:nvPr>
        </p:nvGraphicFramePr>
        <p:xfrm>
          <a:off x="120582" y="0"/>
          <a:ext cx="1590047" cy="115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Документ" r:id="rId5" imgW="1790708" imgH="1381173" progId="Word.Document.8">
                  <p:embed/>
                </p:oleObj>
              </mc:Choice>
              <mc:Fallback>
                <p:oleObj name="Документ" r:id="rId5" imgW="1790708" imgH="138117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582" y="0"/>
                        <a:ext cx="1590047" cy="115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759319" y="936381"/>
            <a:ext cx="43873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900">
              <a:solidFill>
                <a:srgbClr val="FF33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709867" y="786916"/>
            <a:ext cx="4486275" cy="2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38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09875" y="936381"/>
            <a:ext cx="4336806" cy="28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46"/>
          </a:p>
        </p:txBody>
      </p:sp>
      <p:sp>
        <p:nvSpPr>
          <p:cNvPr id="2" name="Прямоугольник 1"/>
          <p:cNvSpPr/>
          <p:nvPr/>
        </p:nvSpPr>
        <p:spPr>
          <a:xfrm>
            <a:off x="1252155" y="274665"/>
            <a:ext cx="85838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Главное управление МЧС России по Кемеровской области </a:t>
            </a:r>
            <a:r>
              <a:rPr lang="ru-RU" sz="3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cs typeface="Times New Roman" panose="02020603050405020304" pitchFamily="18" charset="0"/>
              </a:rPr>
              <a:t>информирует детей: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1267" y="1126787"/>
            <a:ext cx="805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дыма без огня. Что опаснее?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45694" y="4401875"/>
            <a:ext cx="431376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" ДЫМ И ТОКСИЧНЫЕ ГАЗЫ УБИЛИ ГОРАЗДО БОЛЬШЕ ЛЮДЕЙ, ЧЕМ ПЛАМЯ. "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«ИЗ СТАТИСТИКИ ПОЖАРОВ: ИЗ КАЖДЫХ ПЯТИ ЧЕЛОВЕК, ПОГИБШИХ                            НА ПОЖАРАХ, ЧЕТВЕРО ПОГИБАЮТ                     ОТ ДЫМА И УГАРНОГО ГАЗА.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"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772" y="1558698"/>
            <a:ext cx="935501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0" i="0" dirty="0" smtClean="0">
                <a:solidFill>
                  <a:srgbClr val="000000"/>
                </a:solidFill>
                <a:effectLst/>
              </a:rPr>
              <a:t>При неполном сгорании веществ образуется дым. В дыму человек теряет ориентацию в пространстве. Эвакуация                          в таких условиях затрудняется или становится невозможной. Кроме того, дым представляет собой смесь продуктов горения, в том числе и ядовитых соединений: оксид углерода, синильную кислоту, фосген, альдегиды и пр. Содержание кислорода в начальной стадии пожара снижается до 16 %, происходит ухудшение двигательных функций, нарушение координации, затруднение мышления и притупление внимания.</a:t>
            </a:r>
          </a:p>
          <a:p>
            <a:pPr algn="just"/>
            <a:endParaRPr lang="ru-RU" sz="1000" b="0" i="0" dirty="0" smtClean="0">
              <a:solidFill>
                <a:srgbClr val="000000"/>
              </a:solidFill>
              <a:effectLst/>
            </a:endParaRPr>
          </a:p>
          <a:p>
            <a:pPr algn="just"/>
            <a:r>
              <a:rPr lang="ru-RU" sz="14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компонент дыма – угарный газ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14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ядовитый, невидимый и не имеющий запаха. </a:t>
            </a:r>
          </a:p>
          <a:p>
            <a:pPr algn="just"/>
            <a:r>
              <a:rPr lang="ru-RU" sz="1400" b="0" i="0" dirty="0" smtClean="0">
                <a:solidFill>
                  <a:srgbClr val="000000"/>
                </a:solidFill>
                <a:effectLst/>
              </a:rPr>
              <a:t>Человек может погибнуть от него в течение нескольких минут. Токсическое действие угарного газа основано на том, что, попадая в организм человека, он связывается с гемоглобином крови прочнее и в 200—300 раз быстрее, чем кислород, что приводит к кислородному голоданию. </a:t>
            </a:r>
          </a:p>
          <a:p>
            <a:pPr algn="just"/>
            <a:r>
              <a:rPr lang="ru-RU" sz="1400" b="0" i="0" dirty="0" smtClean="0">
                <a:solidFill>
                  <a:srgbClr val="000000"/>
                </a:solidFill>
                <a:effectLst/>
              </a:rPr>
              <a:t>Симптомами отравления угарным газом являются: головная боль, удушье, стук в висках, головокружение, боли в груди, сухой кашель, тошнота, рвота, зрительные и слуховые галлюцинации, повышение артериального давления, двигательный паралич, потеря сознания, судороги.</a:t>
            </a:r>
          </a:p>
          <a:p>
            <a:endParaRPr lang="ru-RU" sz="1400" b="0" i="0" dirty="0" smtClean="0">
              <a:solidFill>
                <a:srgbClr val="000000"/>
              </a:solidFill>
              <a:effectLst/>
            </a:endParaRPr>
          </a:p>
          <a:p>
            <a:r>
              <a:rPr lang="ru-RU" sz="1400" b="0" i="0" dirty="0" smtClean="0">
                <a:solidFill>
                  <a:srgbClr val="000000"/>
                </a:solidFill>
                <a:effectLst/>
              </a:rPr>
              <a:t>    </a:t>
            </a:r>
          </a:p>
          <a:p>
            <a:endParaRPr lang="ru-RU" sz="1400" dirty="0">
              <a:solidFill>
                <a:srgbClr val="000000"/>
              </a:solidFill>
            </a:endParaRPr>
          </a:p>
          <a:p>
            <a:endParaRPr lang="ru-RU" sz="1400" b="0" i="0" dirty="0" smtClean="0">
              <a:solidFill>
                <a:srgbClr val="000000"/>
              </a:solidFill>
              <a:effectLst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367" y="4985388"/>
            <a:ext cx="412273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Чтобы защититься от дыма при пожаре следует дышать через влажный тканевый платок. Перемещаться в дыму нужно пригнувшись                      или на четвереньках. В 30-40 сантиметрах от пола легче всего дышать при пожаре. </a:t>
            </a:r>
          </a:p>
          <a:p>
            <a:pPr algn="ctr"/>
            <a:r>
              <a:rPr lang="ru-RU" sz="1400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Концентрация дыма и температура там ниже,                                             чем в остальном помещении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867" y="4673938"/>
            <a:ext cx="319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безопасности: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975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1012</Words>
  <Application>Microsoft Office PowerPoint</Application>
  <PresentationFormat>Лист A4 (210x297 мм)</PresentationFormat>
  <Paragraphs>119</Paragraphs>
  <Slides>6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Arial</vt:lpstr>
      <vt:lpstr>Calibri</vt:lpstr>
      <vt:lpstr>Calibri Light</vt:lpstr>
      <vt:lpstr>century gothic</vt:lpstr>
      <vt:lpstr>Times New Roman</vt:lpstr>
      <vt:lpstr>Verdana</vt:lpstr>
      <vt:lpstr>Wingdings</vt:lpstr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Ст-инспектор</cp:lastModifiedBy>
  <cp:revision>9</cp:revision>
  <dcterms:created xsi:type="dcterms:W3CDTF">2016-11-09T06:27:55Z</dcterms:created>
  <dcterms:modified xsi:type="dcterms:W3CDTF">2020-05-21T04:56:45Z</dcterms:modified>
</cp:coreProperties>
</file>